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2" r:id="rId2"/>
    <p:sldId id="263" r:id="rId3"/>
    <p:sldId id="276" r:id="rId4"/>
    <p:sldId id="264" r:id="rId5"/>
    <p:sldId id="273" r:id="rId6"/>
    <p:sldId id="277" r:id="rId7"/>
    <p:sldId id="275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ХВО</c:v>
                </c:pt>
                <c:pt idx="1">
                  <c:v>Обс. Здан.</c:v>
                </c:pt>
                <c:pt idx="2">
                  <c:v>Обсл. д. труб</c:v>
                </c:pt>
                <c:pt idx="3">
                  <c:v>Допуск</c:v>
                </c:pt>
                <c:pt idx="4">
                  <c:v>Неустр. комп. мер.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12.5</c:v>
                </c:pt>
                <c:pt idx="1">
                  <c:v>31</c:v>
                </c:pt>
                <c:pt idx="2">
                  <c:v>50</c:v>
                </c:pt>
                <c:pt idx="3">
                  <c:v>18.7</c:v>
                </c:pt>
                <c:pt idx="4">
                  <c:v>43.7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ХВО</c:v>
                </c:pt>
                <c:pt idx="1">
                  <c:v>Обс. Здан.</c:v>
                </c:pt>
                <c:pt idx="2">
                  <c:v>Обсл. д. труб</c:v>
                </c:pt>
                <c:pt idx="3">
                  <c:v>Допуск</c:v>
                </c:pt>
                <c:pt idx="4">
                  <c:v>Неустр. комп. мер.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23</c:v>
                </c:pt>
                <c:pt idx="1">
                  <c:v>23</c:v>
                </c:pt>
                <c:pt idx="2">
                  <c:v>38</c:v>
                </c:pt>
                <c:pt idx="3">
                  <c:v>38.4</c:v>
                </c:pt>
                <c:pt idx="4">
                  <c:v>61.5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ХВО</c:v>
                </c:pt>
                <c:pt idx="1">
                  <c:v>Обс. Здан.</c:v>
                </c:pt>
                <c:pt idx="2">
                  <c:v>Обсл. д. труб</c:v>
                </c:pt>
                <c:pt idx="3">
                  <c:v>Допуск</c:v>
                </c:pt>
                <c:pt idx="4">
                  <c:v>Неустр. комп. мер.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61.5</c:v>
                </c:pt>
                <c:pt idx="1">
                  <c:v>23</c:v>
                </c:pt>
                <c:pt idx="2">
                  <c:v>23</c:v>
                </c:pt>
                <c:pt idx="3">
                  <c:v>53.8</c:v>
                </c:pt>
                <c:pt idx="4">
                  <c:v>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171328"/>
        <c:axId val="117172864"/>
        <c:axId val="0"/>
      </c:bar3DChart>
      <c:catAx>
        <c:axId val="117171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17172864"/>
        <c:crosses val="autoZero"/>
        <c:auto val="1"/>
        <c:lblAlgn val="ctr"/>
        <c:lblOffset val="100"/>
        <c:noMultiLvlLbl val="0"/>
      </c:catAx>
      <c:valAx>
        <c:axId val="117172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171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30B0C-7756-4FAE-9C8A-140418CEB72D}" type="datetimeFigureOut">
              <a:rPr lang="ru-RU" smtClean="0"/>
              <a:t>30.11.2022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90F4E-48F1-4C26-9C47-BCF37D1B7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9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90F4E-48F1-4C26-9C47-BCF37D1B71A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98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E45C8-16F5-428F-AA9B-1F073D9D499E}" type="datetime1">
              <a:rPr lang="ru-RU" smtClean="0"/>
              <a:t>30.11.2022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518D-1E33-40FF-BA31-D8D5BDAD0182}" type="datetime1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9216-B25A-4965-804F-7BCD69B178E3}" type="datetime1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A91A-73B0-40AE-B489-21B00C5C87E7}" type="datetime1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503E-FFFE-4860-B042-6E10ABF8431E}" type="datetime1">
              <a:rPr lang="ru-RU" smtClean="0"/>
              <a:t>30.11.2022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6D6F-2679-4862-BCC4-E36EB9FF20BD}" type="datetime1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48715-9AD9-4FB8-B898-84DFBD2C3AB6}" type="datetime1">
              <a:rPr lang="ru-RU" smtClean="0"/>
              <a:t>30.11.2022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398A-4696-454E-8C3A-5ABEBAF68D5B}" type="datetime1">
              <a:rPr lang="ru-RU" smtClean="0"/>
              <a:t>30.11.2022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2D45-9FFD-4DEC-B0AE-354E03D0DB1D}" type="datetime1">
              <a:rPr lang="ru-RU" smtClean="0"/>
              <a:t>30.11.2022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BB28-80C9-4FA6-9141-42A8E0C794E4}" type="datetime1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110BB-4C91-423E-BA07-2490A7270673}" type="datetime1">
              <a:rPr lang="ru-RU" smtClean="0"/>
              <a:t>30.11.2022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AFA187-96AE-46F3-B7C2-D8DB7B9B400D}" type="datetime1">
              <a:rPr lang="ru-RU" smtClean="0"/>
              <a:t>30.11.2022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23BFB9-A8BC-4367-A24A-0C19977B19F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424936" cy="237626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Доклад начальника Томского отдела по надзору за тепловыми электростанциями, теплогенерирующими установками и сетями и котлонадзору Сибирского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Ростехнадзора  А.Н. Луговского</a:t>
            </a:r>
            <a:endParaRPr lang="ru-RU" sz="3200" dirty="0">
              <a:effectLst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9552" y="4027258"/>
            <a:ext cx="8361312" cy="163399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>
              <a:effectLst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27258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«О  причинах неполучения паспортов готовности муниципальными образованиями Томской области по итогам подготовки к прохождению ОЗП 2022-2023 годов» </a:t>
            </a:r>
          </a:p>
        </p:txBody>
      </p:sp>
    </p:spTree>
    <p:extLst>
      <p:ext uri="{BB962C8B-B14F-4D97-AF65-F5344CB8AC3E}">
        <p14:creationId xmlns:p14="http://schemas.microsoft.com/office/powerpoint/2010/main" val="28740240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9552" y="4027258"/>
            <a:ext cx="8361312" cy="163399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>
              <a:effectLst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2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94384" y="620688"/>
            <a:ext cx="7851648" cy="115212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Перечень муниципальных образований Томской области, признанных не готовыми к прохождению осенне-зимнего периода 2022-2023 годов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86865" y="2006949"/>
          <a:ext cx="5970270" cy="4245864"/>
        </p:xfrm>
        <a:graphic>
          <a:graphicData uri="http://schemas.openxmlformats.org/drawingml/2006/table">
            <a:tbl>
              <a:tblPr firstRow="1" firstCol="1" bandRow="1"/>
              <a:tblGrid>
                <a:gridCol w="3862070"/>
                <a:gridCol w="210820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Наименование муниципального образования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Наименование района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Александровское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Александровский район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Наумовское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Богашевское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Малиновское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Воронинское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Турунтаевское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Томский район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Молчановское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Наргинское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Молчановский район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Каргасокское сельское поселение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Каргасокский район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Иштанское сельское поселение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Красноярское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Кривошеинский район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Дубровское сельское поселение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Зырянское сельское поселение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Высококовское сельское поселение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Михайловское сельское поселение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Чердатское сельское поселение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Зырянский район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2064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1"/>
            <a:ext cx="8424936" cy="864096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Процент</a:t>
            </a:r>
            <a:r>
              <a:rPr lang="ru-RU" sz="2800" dirty="0" smtClean="0">
                <a:effectLst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готовности муниципальных  образований  Томской области к ОЗП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8776"/>
              </p:ext>
            </p:extLst>
          </p:nvPr>
        </p:nvGraphicFramePr>
        <p:xfrm>
          <a:off x="467544" y="2276872"/>
          <a:ext cx="8136905" cy="3750241"/>
        </p:xfrm>
        <a:graphic>
          <a:graphicData uri="http://schemas.openxmlformats.org/drawingml/2006/table">
            <a:tbl>
              <a:tblPr firstRow="1" firstCol="1" bandRow="1"/>
              <a:tblGrid>
                <a:gridCol w="446590"/>
                <a:gridCol w="1225765"/>
                <a:gridCol w="1003255"/>
                <a:gridCol w="2117372"/>
                <a:gridCol w="2117372"/>
                <a:gridCol w="1226551"/>
              </a:tblGrid>
              <a:tr h="792088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Динамика оценки готовности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муниципальных образований Томской области (МО) к ОЗП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7544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ОЗП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Всего МО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Кол-во МО,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получивших паспорта готовности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Кол-во МО,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не получивших паспорта готовности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Процент готовности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5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2020-2021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115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88,6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5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2021-2022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88,8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5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2022-2023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86,2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9850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1"/>
            <a:ext cx="8424936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Основные причины неполучения паспорта готовности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17543" y="1628800"/>
            <a:ext cx="756084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- отсутствует разрешение на допуск в эксплуатацию тепловых энергоустановок вновь построенных котельных;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- отсутствует </a:t>
            </a:r>
            <a:r>
              <a:rPr lang="ru-RU" sz="1400" dirty="0" err="1">
                <a:latin typeface="Times New Roman"/>
                <a:ea typeface="Times New Roman"/>
              </a:rPr>
              <a:t>резервно</a:t>
            </a:r>
            <a:r>
              <a:rPr lang="ru-RU" sz="1400" dirty="0">
                <a:latin typeface="Times New Roman"/>
                <a:ea typeface="Times New Roman"/>
              </a:rPr>
              <a:t>-топливное хозяйство, отсутствуют нормативные запасы резервного топлива на источниках тепловой энергии;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- строительные конструкции производственных зданий и сооружений для тепловых энергоустановок  котельной не подвергаются техническому освидетельствованию специализированной организацией один раз в 5 лет;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- не обеспечено проведение инструментально-визуального наружного и внутреннего  обследования дымовой трубы котельной специализированной организацией один раз в 3 года;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- не обеспечено проведение ревизии водоподготовительного оборудования и его наладки, испытаний котлов и наладка  их водно-химического режима не реже одного раза в три года;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- не выполняются рекомендации экспертов, обследовавших здания и сооружения котельных, влияющих на их несущую способность;</a:t>
            </a:r>
          </a:p>
          <a:p>
            <a:r>
              <a:rPr lang="ru-RU" sz="1400" dirty="0">
                <a:latin typeface="Times New Roman"/>
                <a:ea typeface="Times New Roman"/>
              </a:rPr>
              <a:t>- отсутствует подготовленный и прошедший проверку знаний теплотехнический персонал, в том числе лица, ответственные за исправное состояние и безопасную эксплуатацию тепловых энергоустановок.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924284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1296144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Обобщенная информация по готовности МО к ОЗП за 2020-2022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2023969"/>
          <a:ext cx="8229599" cy="4211824"/>
        </p:xfrm>
        <a:graphic>
          <a:graphicData uri="http://schemas.openxmlformats.org/drawingml/2006/table">
            <a:tbl>
              <a:tblPr/>
              <a:tblGrid>
                <a:gridCol w="1652771"/>
                <a:gridCol w="548069"/>
                <a:gridCol w="548069"/>
                <a:gridCol w="548069"/>
                <a:gridCol w="548069"/>
                <a:gridCol w="548069"/>
                <a:gridCol w="548069"/>
                <a:gridCol w="548069"/>
                <a:gridCol w="548069"/>
                <a:gridCol w="548069"/>
                <a:gridCol w="548069"/>
                <a:gridCol w="548069"/>
                <a:gridCol w="548069"/>
              </a:tblGrid>
              <a:tr h="1797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Поселений и городов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Проверено по графику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проверенных МО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Готовы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81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готовых с паспортами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готовы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54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обратившихся повторно от признаных не готовыми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Проверено повторно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готовых после 15.11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Готовы повторно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готовых всего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87,06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89,6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готовы повторно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Проверено после 15.11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готовы всего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Готово после 15.11.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Готово с паспортами</a:t>
                      </a:r>
                    </a:p>
                  </a:txBody>
                  <a:tcPr marL="8561" marR="8561" marT="85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7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Готово всего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61" marR="8561" marT="8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7928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7"/>
            <a:ext cx="8424936" cy="1008111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Нарушения послужившие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отказом в выдаче паспорта готовности МО 2020-2022 годах в % от их присутствия в отказе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78304252"/>
              </p:ext>
            </p:extLst>
          </p:nvPr>
        </p:nvGraphicFramePr>
        <p:xfrm>
          <a:off x="467544" y="1556792"/>
          <a:ext cx="80648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95634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424936" cy="2592288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dirty="0">
              <a:effectLst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9552" y="4027258"/>
            <a:ext cx="8361312" cy="163399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800" dirty="0">
              <a:effectLst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3BFB9-A8BC-4367-A24A-0C19977B19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5046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312</TotalTime>
  <Words>474</Words>
  <Application>Microsoft Office PowerPoint</Application>
  <PresentationFormat>Экран (4:3)</PresentationFormat>
  <Paragraphs>169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Доклад начальника Томского отдела по надзору за тепловыми электростанциями, теплогенерирующими установками и сетями и котлонадзору Сибирского управления Ростехнадзора  А.Н. Луговского</vt:lpstr>
      <vt:lpstr>Перечень муниципальных образований Томской области, признанных не готовыми к прохождению осенне-зимнего периода 2022-2023 годов</vt:lpstr>
      <vt:lpstr>Процент готовности муниципальных  образований  Томской области к ОЗП </vt:lpstr>
      <vt:lpstr>Основные причины неполучения паспорта готовности</vt:lpstr>
      <vt:lpstr>Обобщенная информация по готовности МО к ОЗП за 2020-2022 года</vt:lpstr>
      <vt:lpstr>Нарушения послужившие в т.ч. отказом в выдаче паспорта готовности МО 2020-2022 годах в % от их присутствия в отказе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анализ количества проведенных проверок Сибирским управлением Ростехнадзора г. Томск</dc:title>
  <dc:creator>Туркин А.Е</dc:creator>
  <cp:lastModifiedBy>Луговский</cp:lastModifiedBy>
  <cp:revision>60</cp:revision>
  <cp:lastPrinted>2022-03-04T04:15:37Z</cp:lastPrinted>
  <dcterms:created xsi:type="dcterms:W3CDTF">2021-03-17T04:45:11Z</dcterms:created>
  <dcterms:modified xsi:type="dcterms:W3CDTF">2022-11-30T04:02:44Z</dcterms:modified>
</cp:coreProperties>
</file>